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1"/>
            <a:ext cx="7848600" cy="200025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>
                <a:latin typeface="Arial Narrow" pitchFamily="34" charset="0"/>
              </a:rPr>
              <a:t>Practicing Development Communication</a:t>
            </a:r>
            <a:r>
              <a:rPr lang="en-US" dirty="0" smtClean="0">
                <a:latin typeface="Arial Narrow" pitchFamily="34" charset="0"/>
              </a:rPr>
              <a:t/>
            </a:r>
            <a:br>
              <a:rPr lang="en-US" dirty="0" smtClean="0">
                <a:latin typeface="Arial Narrow" pitchFamily="34" charset="0"/>
              </a:rPr>
            </a:br>
            <a:r>
              <a:rPr lang="en-US" sz="3600" dirty="0" smtClean="0">
                <a:latin typeface="Arial Narrow" pitchFamily="34" charset="0"/>
              </a:rPr>
              <a:t>PPT 9, Unit 4</a:t>
            </a:r>
            <a:endParaRPr lang="en-US" sz="3600" dirty="0"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rgbClr val="002060"/>
                </a:solidFill>
                <a:latin typeface="Bahnschrift Light SemiCondensed" pitchFamily="34" charset="0"/>
                <a:cs typeface="Aparajita" pitchFamily="18" charset="0"/>
              </a:rPr>
              <a:t>Paper: Development Communication</a:t>
            </a:r>
            <a:br>
              <a:rPr lang="en-US" dirty="0">
                <a:solidFill>
                  <a:srgbClr val="002060"/>
                </a:solidFill>
                <a:latin typeface="Bahnschrift Light SemiCondensed" pitchFamily="34" charset="0"/>
                <a:cs typeface="Aparajita" pitchFamily="18" charset="0"/>
              </a:rPr>
            </a:br>
            <a:r>
              <a:rPr lang="en-US" dirty="0">
                <a:solidFill>
                  <a:srgbClr val="002060"/>
                </a:solidFill>
                <a:latin typeface="Bahnschrift Light SemiCondensed" pitchFamily="34" charset="0"/>
                <a:cs typeface="Aparajita" pitchFamily="18" charset="0"/>
              </a:rPr>
              <a:t>Course: BJMC </a:t>
            </a:r>
            <a:br>
              <a:rPr lang="en-US" dirty="0">
                <a:solidFill>
                  <a:srgbClr val="002060"/>
                </a:solidFill>
                <a:latin typeface="Bahnschrift Light SemiCondensed" pitchFamily="34" charset="0"/>
                <a:cs typeface="Aparajita" pitchFamily="18" charset="0"/>
              </a:rPr>
            </a:br>
            <a:r>
              <a:rPr lang="en-US" dirty="0">
                <a:solidFill>
                  <a:srgbClr val="002060"/>
                </a:solidFill>
                <a:latin typeface="Bahnschrift Light SemiCondensed" pitchFamily="34" charset="0"/>
                <a:cs typeface="Aparajita" pitchFamily="18" charset="0"/>
              </a:rPr>
              <a:t>Semester: II</a:t>
            </a:r>
            <a:br>
              <a:rPr lang="en-US" dirty="0">
                <a:solidFill>
                  <a:srgbClr val="002060"/>
                </a:solidFill>
                <a:latin typeface="Bahnschrift Light SemiCondensed" pitchFamily="34" charset="0"/>
                <a:cs typeface="Aparajita" pitchFamily="18" charset="0"/>
              </a:rPr>
            </a:br>
            <a:r>
              <a:rPr lang="en-US" dirty="0">
                <a:solidFill>
                  <a:srgbClr val="002060"/>
                </a:solidFill>
                <a:latin typeface="Bahnschrift Light SemiCondensed" pitchFamily="34" charset="0"/>
                <a:cs typeface="Aparajita" pitchFamily="18" charset="0"/>
              </a:rPr>
              <a:t>Dr. </a:t>
            </a:r>
            <a:r>
              <a:rPr lang="en-US" dirty="0" err="1">
                <a:solidFill>
                  <a:srgbClr val="002060"/>
                </a:solidFill>
                <a:latin typeface="Bahnschrift Light SemiCondensed" pitchFamily="34" charset="0"/>
                <a:cs typeface="Aparajita" pitchFamily="18" charset="0"/>
              </a:rPr>
              <a:t>Shyama</a:t>
            </a:r>
            <a:r>
              <a:rPr lang="en-US" dirty="0">
                <a:solidFill>
                  <a:srgbClr val="002060"/>
                </a:solidFill>
                <a:latin typeface="Bahnschrift Light SemiCondensed" pitchFamily="34" charset="0"/>
                <a:cs typeface="Aparajita" pitchFamily="18" charset="0"/>
              </a:rPr>
              <a:t> Prasad Mukherjee University, Ranchi</a:t>
            </a:r>
            <a:br>
              <a:rPr lang="en-US" dirty="0">
                <a:solidFill>
                  <a:srgbClr val="002060"/>
                </a:solidFill>
                <a:latin typeface="Bahnschrift Light SemiCondensed" pitchFamily="34" charset="0"/>
                <a:cs typeface="Aparajita" pitchFamily="18" charset="0"/>
              </a:rPr>
            </a:br>
            <a:r>
              <a:rPr lang="en-US" dirty="0">
                <a:solidFill>
                  <a:srgbClr val="002060"/>
                </a:solidFill>
                <a:latin typeface="Bahnschrift Light SemiCondensed" pitchFamily="34" charset="0"/>
                <a:cs typeface="Aparajita" pitchFamily="18" charset="0"/>
              </a:rPr>
              <a:t>Teacher’s Name: Sumedha Chaudhury</a:t>
            </a:r>
            <a:endParaRPr lang="en-IN" dirty="0">
              <a:solidFill>
                <a:srgbClr val="002060"/>
              </a:solidFill>
              <a:latin typeface="Bahnschrift Light SemiCondensed" pitchFamily="34" charset="0"/>
              <a:cs typeface="Aparajita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519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b="1" dirty="0">
                <a:latin typeface="Bahnschrift Light SemiCondensed" pitchFamily="34" charset="0"/>
              </a:rPr>
              <a:t>) Demonstrating Results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 algn="just">
              <a:buNone/>
            </a:pPr>
            <a:r>
              <a:rPr lang="en-US" dirty="0"/>
              <a:t>Faced with growing pressure to demonstrate greater value for money, and at a time of fundamental shifts in geopolitics and international economics, the development community is grappling with the challenge of demonstrating and communicating development results.</a:t>
            </a:r>
          </a:p>
        </p:txBody>
      </p:sp>
    </p:spTree>
    <p:extLst>
      <p:ext uri="{BB962C8B-B14F-4D97-AF65-F5344CB8AC3E}">
        <p14:creationId xmlns:p14="http://schemas.microsoft.com/office/powerpoint/2010/main" val="2502015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>
              <a:latin typeface="Bahnschrift Light SemiCondense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14300" indent="0" algn="just"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Demonstrating Results cover the following: </a:t>
            </a:r>
          </a:p>
          <a:p>
            <a:pPr algn="just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Spell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out why results communication is more prominent than ever and explain what is driving this rapid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evolution 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xplore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concepts and dimensions underpinning results communication, as well as practical implications for rolling out a conceptual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framework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xamine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how donors organise their results frameworks in communicating evidence to various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audiences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eflect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 the state of communicating the results of evaluations done on development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projects</a:t>
            </a:r>
          </a:p>
          <a:p>
            <a:pPr algn="just"/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dentify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challenges and propose ways that evaluation results can be better communicated and how southern actors and perspectives can be better integrated into this. 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  <a:p>
            <a:pPr marL="11430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27184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When we speak on evolving the </a:t>
            </a:r>
            <a:r>
              <a:rPr lang="en-US" dirty="0"/>
              <a:t>result agenda, </a:t>
            </a:r>
            <a:r>
              <a:rPr lang="en-US" dirty="0" smtClean="0"/>
              <a:t>it is to be noted that the factor is driven </a:t>
            </a:r>
            <a:r>
              <a:rPr lang="en-US" dirty="0"/>
              <a:t>by a number of </a:t>
            </a:r>
            <a:r>
              <a:rPr lang="en-US" dirty="0" smtClean="0"/>
              <a:t>factors. </a:t>
            </a: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prominence and complexity of results communication are stronger than ever.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Not </a:t>
            </a:r>
            <a:r>
              <a:rPr lang="en-US" dirty="0"/>
              <a:t>least is the fact that development is now widely understood not only as a series of discrete activities or projects, but rather as a large, complex enterprise involving donors, partner countries and other shareholders</a:t>
            </a:r>
            <a:r>
              <a:rPr lang="en-US" dirty="0" smtClean="0"/>
              <a:t>. </a:t>
            </a:r>
          </a:p>
          <a:p>
            <a:pPr marL="114300" indent="0">
              <a:buNone/>
            </a:pPr>
            <a:r>
              <a:rPr lang="en-US" dirty="0"/>
              <a:t>Addressing this means changing the way in which development results are conceived and communicated. </a:t>
            </a: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It </a:t>
            </a:r>
            <a:r>
              <a:rPr lang="en-US" dirty="0"/>
              <a:t>implies telling a compelling story about how aid – as one of a number of inputs – can make a significant contribution to wider development efforts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4045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442</TotalTime>
  <Words>267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Adjacency</vt:lpstr>
      <vt:lpstr>Practicing Development Communication PPT 9, Unit 4</vt:lpstr>
      <vt:lpstr>5) Demonstrating Results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Practicing Development Communication PPT 9, Unit 4</dc:title>
  <dc:creator>SUMEDHA</dc:creator>
  <cp:lastModifiedBy>SUMEDHA</cp:lastModifiedBy>
  <cp:revision>7</cp:revision>
  <dcterms:created xsi:type="dcterms:W3CDTF">2006-08-16T00:00:00Z</dcterms:created>
  <dcterms:modified xsi:type="dcterms:W3CDTF">2020-07-02T14:44:41Z</dcterms:modified>
</cp:coreProperties>
</file>